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4" r:id="rId2"/>
    <p:sldId id="263" r:id="rId3"/>
    <p:sldId id="257" r:id="rId4"/>
    <p:sldId id="258" r:id="rId5"/>
    <p:sldId id="259" r:id="rId6"/>
    <p:sldId id="266" r:id="rId7"/>
    <p:sldId id="260" r:id="rId8"/>
    <p:sldId id="265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 varScale="1">
        <p:scale>
          <a:sx n="51" d="100"/>
          <a:sy n="51" d="100"/>
        </p:scale>
        <p:origin x="62" y="8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000" dirty="0"/>
              <a:t>バランス型</a:t>
            </a:r>
            <a:endParaRPr lang="en-US" sz="2000" dirty="0"/>
          </a:p>
        </c:rich>
      </c:tx>
      <c:layout>
        <c:manualLayout>
          <c:xMode val="edge"/>
          <c:yMode val="edge"/>
          <c:x val="0"/>
          <c:y val="3.967003442740956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5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Sheet1!$B$2:$D$2</c:f>
              <c:strCache>
                <c:ptCount val="3"/>
                <c:pt idx="0">
                  <c:v>移動力</c:v>
                </c:pt>
                <c:pt idx="1">
                  <c:v>体力</c:v>
                </c:pt>
                <c:pt idx="2">
                  <c:v>ジャンプ力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CF-443C-A4E9-3295079412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4242800"/>
        <c:axId val="184245712"/>
      </c:radarChart>
      <c:catAx>
        <c:axId val="184242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245712"/>
        <c:crosses val="autoZero"/>
        <c:auto val="1"/>
        <c:lblAlgn val="ctr"/>
        <c:lblOffset val="100"/>
        <c:noMultiLvlLbl val="0"/>
      </c:catAx>
      <c:valAx>
        <c:axId val="184245712"/>
        <c:scaling>
          <c:orientation val="minMax"/>
          <c:max val="5"/>
          <c:min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424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38100" cap="flat" cmpd="sng" algn="ctr">
      <a:solidFill>
        <a:srgbClr val="00B0F0"/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000" dirty="0"/>
              <a:t>スピード型</a:t>
            </a:r>
            <a:endParaRPr lang="en-US" dirty="0"/>
          </a:p>
        </c:rich>
      </c:tx>
      <c:layout>
        <c:manualLayout>
          <c:xMode val="edge"/>
          <c:yMode val="edge"/>
          <c:x val="3.4041493665864643E-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5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Sheet1!$B$5:$D$5</c:f>
              <c:strCache>
                <c:ptCount val="3"/>
                <c:pt idx="0">
                  <c:v>移動力</c:v>
                </c:pt>
                <c:pt idx="1">
                  <c:v>体力</c:v>
                </c:pt>
                <c:pt idx="2">
                  <c:v>ジャンプ力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5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03-4CE7-A2F2-0BA141FC53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825136"/>
        <c:axId val="187830128"/>
      </c:radarChart>
      <c:catAx>
        <c:axId val="18782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7830128"/>
        <c:crosses val="autoZero"/>
        <c:auto val="1"/>
        <c:lblAlgn val="ctr"/>
        <c:lblOffset val="100"/>
        <c:noMultiLvlLbl val="0"/>
      </c:catAx>
      <c:valAx>
        <c:axId val="187830128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782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38100" cap="flat" cmpd="sng" algn="ctr">
      <a:solidFill>
        <a:srgbClr val="92D050"/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5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ja-JP" sz="2000" dirty="0"/>
              <a:t>ジャンプ型</a:t>
            </a:r>
          </a:p>
        </c:rich>
      </c:tx>
      <c:layout>
        <c:manualLayout>
          <c:xMode val="edge"/>
          <c:yMode val="edge"/>
          <c:x val="1.8101405247809889E-3"/>
          <c:y val="3.9670034427409561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5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</a:ln>
            <a:effectLst>
              <a:glow rad="76200">
                <a:schemeClr val="accent1">
                  <a:satMod val="175000"/>
                  <a:alpha val="3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Sheet1!$B$8:$D$8</c:f>
              <c:strCache>
                <c:ptCount val="3"/>
                <c:pt idx="0">
                  <c:v>移動力</c:v>
                </c:pt>
                <c:pt idx="1">
                  <c:v>体力</c:v>
                </c:pt>
                <c:pt idx="2">
                  <c:v>ジャンプ力</c:v>
                </c:pt>
              </c:strCache>
            </c:strRef>
          </c:cat>
          <c:val>
            <c:numRef>
              <c:f>Sheet1!$B$9:$D$9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E1-40CE-B08B-B617369BD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828048"/>
        <c:axId val="187828464"/>
      </c:radarChart>
      <c:catAx>
        <c:axId val="187828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7828464"/>
        <c:crosses val="autoZero"/>
        <c:auto val="1"/>
        <c:lblAlgn val="ctr"/>
        <c:lblOffset val="100"/>
        <c:noMultiLvlLbl val="0"/>
      </c:catAx>
      <c:valAx>
        <c:axId val="187828464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18782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38100" cap="flat" cmpd="sng" algn="ctr">
      <a:solidFill>
        <a:srgbClr val="FF0000"/>
      </a:solidFill>
      <a:round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0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75000"/>
      </a:schemeClr>
    </cs:fontRef>
    <cs:spPr>
      <a:solidFill>
        <a:schemeClr val="dk1">
          <a:lumMod val="75000"/>
          <a:lumOff val="25000"/>
        </a:schemeClr>
      </a:solidFill>
      <a:ln>
        <a:solidFill>
          <a:schemeClr val="lt1">
            <a:lumMod val="75000"/>
          </a:schemeClr>
        </a:solidFill>
      </a:ln>
      <a:effectLst>
        <a:glow rad="63500">
          <a:schemeClr val="lt1">
            <a:lumMod val="75000"/>
            <a:alpha val="15000"/>
          </a:schemeClr>
        </a:glow>
      </a:effectLst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69804"/>
        </a:schemeClr>
      </a:solidFill>
      <a:ln w="9525" cap="flat" cmpd="sng" algn="ctr">
        <a:solidFill>
          <a:schemeClr val="phClr">
            <a:alpha val="69804"/>
          </a:schemeClr>
        </a:solidFill>
        <a:miter lim="800000"/>
      </a:ln>
      <a:effectLst>
        <a:glow rad="76200">
          <a:schemeClr val="phClr">
            <a:satMod val="175000"/>
            <a:alpha val="34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8575" cap="rnd">
        <a:solidFill>
          <a:schemeClr val="phClr"/>
        </a:solidFill>
      </a:ln>
      <a:effectLst>
        <a:glow rad="76200">
          <a:schemeClr val="phClr">
            <a:satMod val="175000"/>
            <a:alpha val="3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1388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158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2410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340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3878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25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19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61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024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4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8E3033-4A31-4C87-9BED-89ECCE38597A}" type="datetimeFigureOut">
              <a:rPr kumimoji="1" lang="ja-JP" altLang="en-US" smtClean="0"/>
              <a:t>2020/12/24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7110F1-5138-4FEA-A1AB-3DE203357DB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57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chart" Target="../charts/chart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1.png"/><Relationship Id="rId5" Type="http://schemas.openxmlformats.org/officeDocument/2006/relationships/image" Target="../media/image7.jpg"/><Relationship Id="rId10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6835"/>
            <a:ext cx="12191999" cy="975745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47163" y="3669712"/>
            <a:ext cx="7432634" cy="2775171"/>
          </a:xfrm>
          <a:gradFill>
            <a:gsLst>
              <a:gs pos="0">
                <a:schemeClr val="accent3">
                  <a:lumMod val="110000"/>
                  <a:satMod val="105000"/>
                  <a:tint val="67000"/>
                  <a:alpha val="62000"/>
                </a:schemeClr>
              </a:gs>
              <a:gs pos="94000">
                <a:schemeClr val="accent3">
                  <a:lumMod val="105000"/>
                  <a:satMod val="103000"/>
                  <a:tint val="73000"/>
                  <a:alpha val="86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ja-JP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メンバー</a:t>
            </a:r>
            <a:r>
              <a:rPr lang="ja-JP" altLang="en-US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　</a:t>
            </a: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</a:t>
            </a:r>
            <a:r>
              <a:rPr lang="ja-JP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堀合 稀</a:t>
            </a: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/>
            </a:r>
            <a:b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	</a:t>
            </a:r>
            <a:r>
              <a:rPr lang="en-US" altLang="ja-JP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	</a:t>
            </a:r>
            <a:r>
              <a:rPr lang="zh-TW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小関 優斗</a:t>
            </a:r>
            <a: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		</a:t>
            </a:r>
            <a:r>
              <a:rPr lang="en-US" altLang="zh-TW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	</a:t>
            </a:r>
            <a:r>
              <a:rPr lang="en-US" altLang="ja-JP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DANG HUNG</a:t>
            </a:r>
            <a:r>
              <a:rPr lang="ja-JP" altLang="en-US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 </a:t>
            </a:r>
            <a:r>
              <a:rPr lang="en-US" altLang="ja-JP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NGUYEN</a:t>
            </a: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/>
            </a:r>
            <a:b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</a:br>
            <a:r>
              <a:rPr lang="en-US" altLang="ja-JP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		</a:t>
            </a:r>
            <a:r>
              <a:rPr lang="en-US" altLang="ja-JP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ea"/>
              </a:rPr>
              <a:t>	</a:t>
            </a:r>
            <a:r>
              <a:rPr lang="zh-TW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三浦 優</a:t>
            </a:r>
            <a:r>
              <a:rPr lang="zh-TW" altLang="en-US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大</a:t>
            </a:r>
            <a: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/>
            </a:r>
            <a:b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</a:br>
            <a:r>
              <a:rPr lang="en-US" altLang="zh-TW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		</a:t>
            </a:r>
            <a:r>
              <a:rPr lang="en-US" altLang="zh-TW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	</a:t>
            </a:r>
            <a:r>
              <a:rPr lang="ja-JP" altLang="en-US" sz="3600" b="1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髙</a:t>
            </a:r>
            <a:r>
              <a:rPr lang="ja-JP" altLang="en-US" sz="3600" b="1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橋勝太</a:t>
            </a:r>
            <a:endParaRPr kumimoji="1" lang="ja-JP" altLang="en-US" sz="9800" b="1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498652" y="287008"/>
            <a:ext cx="7626983" cy="3044881"/>
            <a:chOff x="-103911" y="2192726"/>
            <a:chExt cx="6858000" cy="2737884"/>
          </a:xfrm>
          <a:solidFill>
            <a:schemeClr val="bg1">
              <a:alpha val="52000"/>
            </a:schemeClr>
          </a:solidFill>
        </p:grpSpPr>
        <p:sp>
          <p:nvSpPr>
            <p:cNvPr id="5" name="正方形/長方形 4"/>
            <p:cNvSpPr/>
            <p:nvPr/>
          </p:nvSpPr>
          <p:spPr>
            <a:xfrm>
              <a:off x="256524" y="2882552"/>
              <a:ext cx="6137131" cy="204700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246"/>
            </a:p>
          </p:txBody>
        </p:sp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911" y="2192726"/>
              <a:ext cx="6858000" cy="273788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7" name="タイトル 1"/>
          <p:cNvSpPr txBox="1">
            <a:spLocks/>
          </p:cNvSpPr>
          <p:nvPr/>
        </p:nvSpPr>
        <p:spPr>
          <a:xfrm rot="21195230">
            <a:off x="490922" y="5076998"/>
            <a:ext cx="5973606" cy="12278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1" sz="4800" kern="1200" spc="-5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6800" b="1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TEAM</a:t>
            </a:r>
            <a:r>
              <a:rPr lang="ja-JP" altLang="en-US" sz="6800" b="1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 </a:t>
            </a:r>
            <a:r>
              <a:rPr lang="en-US" altLang="ja-JP" sz="6800" b="1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</a:rPr>
              <a:t>RARITY</a:t>
            </a:r>
            <a:endParaRPr lang="ja-JP" altLang="en-US" sz="20400" b="1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8" name="平行四辺形 7"/>
          <p:cNvSpPr/>
          <p:nvPr/>
        </p:nvSpPr>
        <p:spPr>
          <a:xfrm>
            <a:off x="5774723" y="2520779"/>
            <a:ext cx="3410465" cy="634314"/>
          </a:xfrm>
          <a:prstGeom prst="parallelogram">
            <a:avLst>
              <a:gd name="adj" fmla="val 6526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⁻箱庭の英雄たち⁻</a:t>
            </a:r>
            <a:endParaRPr kumimoji="1" lang="ja-JP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33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横巻き 3"/>
          <p:cNvSpPr/>
          <p:nvPr/>
        </p:nvSpPr>
        <p:spPr>
          <a:xfrm>
            <a:off x="672353" y="1062318"/>
            <a:ext cx="10596283" cy="529814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0974702">
            <a:off x="35716" y="424187"/>
            <a:ext cx="4765638" cy="829503"/>
          </a:xfrm>
        </p:spPr>
        <p:txBody>
          <a:bodyPr anchor="ctr"/>
          <a:lstStyle/>
          <a:p>
            <a:pPr algn="ctr"/>
            <a:r>
              <a:rPr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ゲームコンセプト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1294" y="1897779"/>
            <a:ext cx="10058400" cy="3627219"/>
          </a:xfrm>
        </p:spPr>
        <p:txBody>
          <a:bodyPr anchor="ctr">
            <a:normAutofit/>
          </a:bodyPr>
          <a:lstStyle/>
          <a:p>
            <a:pPr algn="ctr"/>
            <a:r>
              <a:rPr lang="ja-JP" altLang="en-US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「戦場における</a:t>
            </a:r>
            <a:r>
              <a:rPr lang="ja-JP" altLang="en-US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選択</a:t>
            </a:r>
            <a:r>
              <a:rPr lang="ja-JP" altLang="en-US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が　　　　その</a:t>
            </a:r>
            <a:r>
              <a:rPr lang="ja-JP" altLang="en-US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勝敗</a:t>
            </a:r>
            <a:r>
              <a:rPr lang="ja-JP" altLang="en-US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を分ける！」</a:t>
            </a:r>
            <a:endParaRPr lang="ja-JP" altLang="en-US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19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 rot="20902409">
            <a:off x="373678" y="478769"/>
            <a:ext cx="3353696" cy="990868"/>
          </a:xfrm>
        </p:spPr>
        <p:txBody>
          <a:bodyPr anchor="ctr"/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ゲーム概要</a:t>
            </a:r>
            <a:endParaRPr kumimoji="1" lang="ja-JP" altLang="en-US" dirty="0">
              <a:solidFill>
                <a:srgbClr val="FF0000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 rot="485064">
            <a:off x="4462070" y="660070"/>
            <a:ext cx="6858000" cy="598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</a:t>
            </a:r>
            <a:r>
              <a:rPr lang="ja-JP" alt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対戦型アクションゲーム（</a:t>
            </a:r>
            <a:r>
              <a:rPr lang="ja-JP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１</a:t>
            </a:r>
            <a:r>
              <a:rPr lang="ja-JP" alt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～</a:t>
            </a:r>
            <a:r>
              <a:rPr lang="ja-JP" alt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２</a:t>
            </a:r>
            <a:r>
              <a:rPr lang="ja-JP" alt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人）</a:t>
            </a:r>
            <a:endParaRPr lang="ja-JP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星 16 4"/>
          <p:cNvSpPr/>
          <p:nvPr/>
        </p:nvSpPr>
        <p:spPr>
          <a:xfrm rot="20694480">
            <a:off x="81105" y="2062346"/>
            <a:ext cx="2966720" cy="1016001"/>
          </a:xfrm>
          <a:prstGeom prst="star1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80519" y="1782818"/>
            <a:ext cx="9092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１</a:t>
            </a:r>
            <a:r>
              <a:rPr kumimoji="1" lang="en-US" altLang="ja-JP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VS</a:t>
            </a:r>
            <a:r>
              <a:rPr kumimoji="1" lang="ja-JP" alt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１の対戦アクション</a:t>
            </a:r>
            <a:endParaRPr kumimoji="1" lang="en-US" altLang="ja-JP" sz="36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kumimoji="1" lang="ja-JP" alt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勝利条件は対戦相手の体力を</a:t>
            </a:r>
            <a:r>
              <a:rPr lang="ja-JP" altLang="en-US" sz="36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０にすること！</a:t>
            </a:r>
            <a:endParaRPr lang="en-US" altLang="ja-JP" sz="3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 rot="20694480">
            <a:off x="615412" y="2344086"/>
            <a:ext cx="1898106" cy="46293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ja-JP" altLang="en-US" b="1" smtClean="0">
                <a:ln/>
                <a:solidFill>
                  <a:schemeClr val="accent3"/>
                </a:solidFill>
              </a:rPr>
              <a:t>ルールは単純！</a:t>
            </a:r>
            <a:endParaRPr lang="ja-JP" altLang="en-US" b="1" dirty="0">
              <a:ln/>
              <a:solidFill>
                <a:schemeClr val="accent3"/>
              </a:solidFill>
            </a:endParaRPr>
          </a:p>
        </p:txBody>
      </p:sp>
      <p:grpSp>
        <p:nvGrpSpPr>
          <p:cNvPr id="8" name="グループ化 7"/>
          <p:cNvGrpSpPr/>
          <p:nvPr/>
        </p:nvGrpSpPr>
        <p:grpSpPr>
          <a:xfrm>
            <a:off x="380892" y="4013761"/>
            <a:ext cx="1560042" cy="1615441"/>
            <a:chOff x="715979" y="2028784"/>
            <a:chExt cx="1560042" cy="1615441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27" t="12991" r="22584" b="11631"/>
            <a:stretch/>
          </p:blipFill>
          <p:spPr>
            <a:xfrm flipH="1">
              <a:off x="945662" y="2028784"/>
              <a:ext cx="1150620" cy="1615441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715979" y="2529654"/>
              <a:ext cx="1560042" cy="46166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ジャンプ型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1865501" y="4918388"/>
            <a:ext cx="1600118" cy="1112520"/>
            <a:chOff x="2803950" y="2162253"/>
            <a:chExt cx="1600118" cy="1112520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72" t="21124" r="19546" b="21296"/>
            <a:stretch/>
          </p:blipFill>
          <p:spPr>
            <a:xfrm>
              <a:off x="3019557" y="2162253"/>
              <a:ext cx="1153160" cy="1112520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2803950" y="2542852"/>
              <a:ext cx="1600118" cy="46166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バランス</a:t>
              </a:r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7526796" y="3147943"/>
            <a:ext cx="2141933" cy="4616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wrap="none" rtlCol="0">
            <a:spAutoFit/>
          </a:bodyPr>
          <a:lstStyle/>
          <a:p>
            <a:pPr algn="ctr"/>
            <a:r>
              <a:rPr kumimoji="1"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ステージ全</a:t>
            </a:r>
            <a:r>
              <a:rPr kumimoji="1" lang="en-US" altLang="ja-JP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r>
              <a:rPr kumimoji="1" lang="ja-JP" alt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種</a:t>
            </a:r>
            <a:endParaRPr kumimoji="1" lang="ja-JP" alt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5" name="グループ化 14"/>
          <p:cNvGrpSpPr/>
          <p:nvPr/>
        </p:nvGrpSpPr>
        <p:grpSpPr>
          <a:xfrm>
            <a:off x="3109925" y="4201779"/>
            <a:ext cx="1556836" cy="1097208"/>
            <a:chOff x="4937510" y="2234911"/>
            <a:chExt cx="1556836" cy="1097208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1" t="19423" r="13259" b="19896"/>
            <a:stretch/>
          </p:blipFill>
          <p:spPr>
            <a:xfrm>
              <a:off x="5093743" y="2234911"/>
              <a:ext cx="1315792" cy="1097208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4937510" y="2536116"/>
              <a:ext cx="1556836" cy="46166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スピード</a:t>
              </a:r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pic>
        <p:nvPicPr>
          <p:cNvPr id="18" name="図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68" y="4318340"/>
            <a:ext cx="1766508" cy="1307974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t="1860"/>
          <a:stretch/>
        </p:blipFill>
        <p:spPr>
          <a:xfrm>
            <a:off x="7750406" y="4704640"/>
            <a:ext cx="1763594" cy="137972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1"/>
          <a:stretch/>
        </p:blipFill>
        <p:spPr>
          <a:xfrm>
            <a:off x="10040152" y="4504072"/>
            <a:ext cx="1823105" cy="1349279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683011" y="3490532"/>
            <a:ext cx="3716082" cy="46166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vert="horz" wrap="none" rtlCol="0">
            <a:spAutoFit/>
          </a:bodyPr>
          <a:lstStyle/>
          <a:p>
            <a:pPr algn="ctr"/>
            <a:r>
              <a:rPr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使用</a:t>
            </a:r>
            <a:r>
              <a:rPr kumimoji="1" lang="ja-JP" altLang="en-U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キャラクター全</a:t>
            </a:r>
            <a:r>
              <a:rPr kumimoji="1" lang="en-US" altLang="ja-JP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r>
              <a:rPr kumimoji="1" lang="ja-JP" altLang="en-U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タイプ</a:t>
            </a:r>
            <a:endParaRPr kumimoji="1" lang="ja-JP" altLang="en-US" sz="2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2" name="角丸四角形吹き出し 21"/>
          <p:cNvSpPr/>
          <p:nvPr/>
        </p:nvSpPr>
        <p:spPr>
          <a:xfrm rot="21074190">
            <a:off x="5429198" y="3333119"/>
            <a:ext cx="1468260" cy="1089973"/>
          </a:xfrm>
          <a:prstGeom prst="wedgeRoundRectCallout">
            <a:avLst>
              <a:gd name="adj1" fmla="val -18345"/>
              <a:gd name="adj2" fmla="val 75354"/>
              <a:gd name="adj3" fmla="val 1666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入り組んだ　地形の　　　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kumimoji="1"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市街地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角丸四角形吹き出し 22"/>
          <p:cNvSpPr/>
          <p:nvPr/>
        </p:nvSpPr>
        <p:spPr>
          <a:xfrm rot="397922">
            <a:off x="7576905" y="3962190"/>
            <a:ext cx="2010678" cy="708836"/>
          </a:xfrm>
          <a:prstGeom prst="wedgeRoundRectCallout">
            <a:avLst>
              <a:gd name="adj1" fmla="val 20537"/>
              <a:gd name="adj2" fmla="val 88179"/>
              <a:gd name="adj3" fmla="val 16667"/>
            </a:avLst>
          </a:prstGeom>
          <a:solidFill>
            <a:schemeClr val="accent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障害物</a:t>
            </a:r>
            <a:r>
              <a:rPr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の少ない</a:t>
            </a:r>
            <a:r>
              <a:rPr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荒野</a:t>
            </a:r>
            <a:r>
              <a:rPr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角丸四角形吹き出し 23"/>
          <p:cNvSpPr/>
          <p:nvPr/>
        </p:nvSpPr>
        <p:spPr>
          <a:xfrm rot="20932792">
            <a:off x="9921541" y="3639936"/>
            <a:ext cx="1934846" cy="656080"/>
          </a:xfrm>
          <a:prstGeom prst="wedgeRoundRectCallout">
            <a:avLst>
              <a:gd name="adj1" fmla="val -10049"/>
              <a:gd name="adj2" fmla="val 94650"/>
              <a:gd name="adj3" fmla="val 16667"/>
            </a:avLst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木々の生い茂る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kumimoji="1"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森林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366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角丸四角形吹き出し 173"/>
          <p:cNvSpPr/>
          <p:nvPr/>
        </p:nvSpPr>
        <p:spPr>
          <a:xfrm>
            <a:off x="-3674736" y="3121143"/>
            <a:ext cx="3178022" cy="2155665"/>
          </a:xfrm>
          <a:prstGeom prst="wedgeRoundRectCallout">
            <a:avLst>
              <a:gd name="adj1" fmla="val -692"/>
              <a:gd name="adj2" fmla="val -1013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7" y="1574869"/>
            <a:ext cx="8313076" cy="4689129"/>
          </a:xfrm>
          <a:prstGeom prst="rect">
            <a:avLst/>
          </a:prstGeom>
        </p:spPr>
      </p:pic>
      <p:sp>
        <p:nvSpPr>
          <p:cNvPr id="5" name="ドーナツ 4"/>
          <p:cNvSpPr/>
          <p:nvPr/>
        </p:nvSpPr>
        <p:spPr>
          <a:xfrm>
            <a:off x="3150901" y="2815682"/>
            <a:ext cx="699542" cy="1175392"/>
          </a:xfrm>
          <a:prstGeom prst="donut">
            <a:avLst>
              <a:gd name="adj" fmla="val 654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ドーナツ 5"/>
          <p:cNvSpPr/>
          <p:nvPr/>
        </p:nvSpPr>
        <p:spPr>
          <a:xfrm>
            <a:off x="4883843" y="3043651"/>
            <a:ext cx="802753" cy="1353548"/>
          </a:xfrm>
          <a:prstGeom prst="donut">
            <a:avLst>
              <a:gd name="adj" fmla="val 654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101" y="5476930"/>
            <a:ext cx="856913" cy="520134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10" name="テキスト ボックス 9"/>
          <p:cNvSpPr txBox="1"/>
          <p:nvPr/>
        </p:nvSpPr>
        <p:spPr>
          <a:xfrm>
            <a:off x="-1878841" y="1982017"/>
            <a:ext cx="1405544" cy="54389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dirty="0" smtClean="0"/>
              <a:t>TIME</a:t>
            </a:r>
            <a:r>
              <a:rPr lang="ja-JP" altLang="en-US" sz="3600" dirty="0" smtClean="0"/>
              <a:t> </a:t>
            </a:r>
            <a:r>
              <a:rPr kumimoji="1" lang="en-US" altLang="ja-JP" sz="3600" dirty="0" smtClean="0"/>
              <a:t>99</a:t>
            </a:r>
            <a:endParaRPr kumimoji="1" lang="ja-JP" altLang="en-US" sz="3600" dirty="0"/>
          </a:p>
        </p:txBody>
      </p:sp>
      <p:sp>
        <p:nvSpPr>
          <p:cNvPr id="11" name="正方形/長方形 10"/>
          <p:cNvSpPr/>
          <p:nvPr/>
        </p:nvSpPr>
        <p:spPr>
          <a:xfrm>
            <a:off x="258331" y="1995016"/>
            <a:ext cx="2522939" cy="13986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0493" y="1567105"/>
            <a:ext cx="496585" cy="3107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LIFE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052452" y="1578072"/>
            <a:ext cx="496585" cy="3107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LIFE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42533" y="1567105"/>
            <a:ext cx="964105" cy="3107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PLAYER1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00803" y="1575889"/>
            <a:ext cx="964105" cy="3107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ja-JP" dirty="0" smtClean="0"/>
              <a:t>PLAYER2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6046205" y="2019176"/>
            <a:ext cx="2522939" cy="13986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23945" y="3675635"/>
            <a:ext cx="863623" cy="487596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0025" y="150952"/>
            <a:ext cx="6423945" cy="1018509"/>
          </a:xfrm>
        </p:spPr>
        <p:txBody>
          <a:bodyPr anchor="ctr"/>
          <a:lstStyle/>
          <a:p>
            <a:pPr algn="ctr"/>
            <a:r>
              <a:rPr kumimoji="1" lang="ja-JP" alt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ゲーム画面イメージ</a:t>
            </a:r>
            <a:endParaRPr kumimoji="1" lang="ja-JP" alt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00206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1" y="2924049"/>
            <a:ext cx="1004588" cy="1004588"/>
          </a:xfrm>
          <a:ln w="28575">
            <a:solidFill>
              <a:srgbClr val="0070C0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26" y="2412941"/>
            <a:ext cx="554065" cy="55406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18" name="テキスト ボックス 17"/>
          <p:cNvSpPr txBox="1"/>
          <p:nvPr/>
        </p:nvSpPr>
        <p:spPr>
          <a:xfrm rot="546473">
            <a:off x="6015444" y="5892560"/>
            <a:ext cx="2016973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拾って装備できる武器アイテム</a:t>
            </a:r>
            <a:endParaRPr kumimoji="1"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27227" y="5920568"/>
            <a:ext cx="2944121" cy="6463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アイテムが収められている破壊可能オブジェクト</a:t>
            </a:r>
            <a:endParaRPr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21" name="直線矢印コネクタ 20"/>
          <p:cNvCxnSpPr>
            <a:stCxn id="19" idx="0"/>
            <a:endCxn id="7" idx="2"/>
          </p:cNvCxnSpPr>
          <p:nvPr/>
        </p:nvCxnSpPr>
        <p:spPr>
          <a:xfrm flipH="1" flipV="1">
            <a:off x="803555" y="3928637"/>
            <a:ext cx="1095733" cy="199193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9" idx="0"/>
            <a:endCxn id="8" idx="2"/>
          </p:cNvCxnSpPr>
          <p:nvPr/>
        </p:nvCxnSpPr>
        <p:spPr>
          <a:xfrm flipV="1">
            <a:off x="1899288" y="2967006"/>
            <a:ext cx="680571" cy="29535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18" idx="1"/>
            <a:endCxn id="9" idx="3"/>
          </p:cNvCxnSpPr>
          <p:nvPr/>
        </p:nvCxnSpPr>
        <p:spPr>
          <a:xfrm flipH="1" flipV="1">
            <a:off x="4792014" y="5736997"/>
            <a:ext cx="1236145" cy="31909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18" idx="0"/>
            <a:endCxn id="17" idx="2"/>
          </p:cNvCxnSpPr>
          <p:nvPr/>
        </p:nvCxnSpPr>
        <p:spPr>
          <a:xfrm flipH="1" flipV="1">
            <a:off x="6855756" y="4163231"/>
            <a:ext cx="219330" cy="17334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フレーム 57"/>
          <p:cNvSpPr/>
          <p:nvPr/>
        </p:nvSpPr>
        <p:spPr>
          <a:xfrm>
            <a:off x="202445" y="1556096"/>
            <a:ext cx="2620253" cy="627969"/>
          </a:xfrm>
          <a:prstGeom prst="frame">
            <a:avLst>
              <a:gd name="adj1" fmla="val 5531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1" name="フレーム 70"/>
          <p:cNvSpPr/>
          <p:nvPr/>
        </p:nvSpPr>
        <p:spPr>
          <a:xfrm>
            <a:off x="5977004" y="1512106"/>
            <a:ext cx="2583219" cy="671959"/>
          </a:xfrm>
          <a:prstGeom prst="frame">
            <a:avLst>
              <a:gd name="adj1" fmla="val 5531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2" name="フレーム 71"/>
          <p:cNvSpPr/>
          <p:nvPr/>
        </p:nvSpPr>
        <p:spPr>
          <a:xfrm>
            <a:off x="-2063448" y="1754053"/>
            <a:ext cx="1556509" cy="686852"/>
          </a:xfrm>
          <a:prstGeom prst="frame">
            <a:avLst>
              <a:gd name="adj1" fmla="val 15586"/>
            </a:avLst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3371348" y="1731287"/>
            <a:ext cx="20878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プレイヤーの体力</a:t>
            </a:r>
            <a:endParaRPr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75" name="直線矢印コネクタ 74"/>
          <p:cNvCxnSpPr>
            <a:stCxn id="74" idx="1"/>
            <a:endCxn id="58" idx="3"/>
          </p:cNvCxnSpPr>
          <p:nvPr/>
        </p:nvCxnSpPr>
        <p:spPr>
          <a:xfrm flipH="1" flipV="1">
            <a:off x="2822698" y="1870081"/>
            <a:ext cx="548650" cy="458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74" idx="3"/>
            <a:endCxn id="71" idx="1"/>
          </p:cNvCxnSpPr>
          <p:nvPr/>
        </p:nvCxnSpPr>
        <p:spPr>
          <a:xfrm flipV="1">
            <a:off x="5459153" y="1848086"/>
            <a:ext cx="517851" cy="678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/>
          <p:cNvSpPr/>
          <p:nvPr/>
        </p:nvSpPr>
        <p:spPr>
          <a:xfrm>
            <a:off x="-1977521" y="1929410"/>
            <a:ext cx="122734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残り時間</a:t>
            </a:r>
            <a:endParaRPr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2919127" y="4610151"/>
            <a:ext cx="208780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各操作キャラ</a:t>
            </a:r>
            <a:endParaRPr lang="ja-JP" altLang="en-US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83" name="直線矢印コネクタ 82"/>
          <p:cNvCxnSpPr>
            <a:stCxn id="82" idx="0"/>
            <a:endCxn id="6" idx="3"/>
          </p:cNvCxnSpPr>
          <p:nvPr/>
        </p:nvCxnSpPr>
        <p:spPr>
          <a:xfrm flipV="1">
            <a:off x="3963030" y="4198976"/>
            <a:ext cx="1038373" cy="411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>
            <a:stCxn id="82" idx="0"/>
            <a:endCxn id="5" idx="4"/>
          </p:cNvCxnSpPr>
          <p:nvPr/>
        </p:nvCxnSpPr>
        <p:spPr>
          <a:xfrm flipH="1" flipV="1">
            <a:off x="3500672" y="3991074"/>
            <a:ext cx="462358" cy="6190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テキスト ボックス 171"/>
          <p:cNvSpPr txBox="1"/>
          <p:nvPr/>
        </p:nvSpPr>
        <p:spPr>
          <a:xfrm rot="640341">
            <a:off x="9026565" y="5726166"/>
            <a:ext cx="2932889" cy="64633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(※)</a:t>
            </a:r>
            <a:r>
              <a:rPr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遠距離武器アイテムを装備しているときのみ</a:t>
            </a:r>
            <a:endParaRPr kumimoji="1" lang="ja-JP" alt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651128" y="1039587"/>
            <a:ext cx="1909095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左スティック：移動</a:t>
            </a:r>
            <a:endParaRPr kumimoji="1" lang="en-US" altLang="ja-JP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8" name="グループ化 27"/>
          <p:cNvGrpSpPr/>
          <p:nvPr/>
        </p:nvGrpSpPr>
        <p:grpSpPr>
          <a:xfrm>
            <a:off x="8781383" y="2434911"/>
            <a:ext cx="3203343" cy="2008876"/>
            <a:chOff x="8773756" y="1910558"/>
            <a:chExt cx="3203343" cy="2008876"/>
          </a:xfrm>
        </p:grpSpPr>
        <p:pic>
          <p:nvPicPr>
            <p:cNvPr id="171" name="図 17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5" t="27162" r="14211" b="12113"/>
            <a:stretch/>
          </p:blipFill>
          <p:spPr>
            <a:xfrm>
              <a:off x="8773756" y="1910558"/>
              <a:ext cx="3203343" cy="2008876"/>
            </a:xfrm>
            <a:prstGeom prst="rect">
              <a:avLst/>
            </a:prstGeom>
            <a:ln w="57150">
              <a:noFill/>
              <a:prstDash val="sysDot"/>
            </a:ln>
          </p:spPr>
        </p:pic>
        <p:sp>
          <p:nvSpPr>
            <p:cNvPr id="3" name="ドーナツ 2"/>
            <p:cNvSpPr/>
            <p:nvPr/>
          </p:nvSpPr>
          <p:spPr>
            <a:xfrm>
              <a:off x="9137544" y="2124965"/>
              <a:ext cx="658209" cy="682514"/>
            </a:xfrm>
            <a:prstGeom prst="donut">
              <a:avLst>
                <a:gd name="adj" fmla="val 1089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10063831" y="5147429"/>
            <a:ext cx="1836453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</a:t>
            </a:r>
            <a:r>
              <a:rPr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ボタン：ジャンプ</a:t>
            </a:r>
            <a:endParaRPr lang="en-US" altLang="ja-JP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9089960" y="762585"/>
            <a:ext cx="1447234" cy="64633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X</a:t>
            </a:r>
            <a:r>
              <a:rPr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ボタン　　　近距離攻撃</a:t>
            </a:r>
            <a:endParaRPr lang="en-US" altLang="ja-JP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10196022" y="297983"/>
            <a:ext cx="1797914" cy="64633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</a:t>
            </a:r>
            <a:r>
              <a:rPr kumimoji="1"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ボタン　　　　　　　　　　遠距離攻撃</a:t>
            </a:r>
            <a:r>
              <a:rPr kumimoji="1"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(※)</a:t>
            </a:r>
          </a:p>
        </p:txBody>
      </p:sp>
      <p:cxnSp>
        <p:nvCxnSpPr>
          <p:cNvPr id="22" name="直線矢印コネクタ 21"/>
          <p:cNvCxnSpPr>
            <a:stCxn id="36" idx="3"/>
            <a:endCxn id="3" idx="1"/>
          </p:cNvCxnSpPr>
          <p:nvPr/>
        </p:nvCxnSpPr>
        <p:spPr>
          <a:xfrm>
            <a:off x="8560223" y="1224253"/>
            <a:ext cx="681340" cy="1525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8609779" y="4465344"/>
            <a:ext cx="1851503" cy="369332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START</a:t>
            </a:r>
            <a:r>
              <a:rPr kumimoji="1" lang="ja-JP" alt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：ポーズ</a:t>
            </a:r>
            <a:endParaRPr kumimoji="1" lang="en-US" altLang="ja-JP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1" name="ドーナツ 50"/>
          <p:cNvSpPr/>
          <p:nvPr/>
        </p:nvSpPr>
        <p:spPr>
          <a:xfrm>
            <a:off x="10601324" y="2880360"/>
            <a:ext cx="186691" cy="180976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2" name="ドーナツ 51"/>
          <p:cNvSpPr/>
          <p:nvPr/>
        </p:nvSpPr>
        <p:spPr>
          <a:xfrm>
            <a:off x="10864899" y="2873994"/>
            <a:ext cx="234316" cy="233162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4" name="ドーナツ 53"/>
          <p:cNvSpPr/>
          <p:nvPr/>
        </p:nvSpPr>
        <p:spPr>
          <a:xfrm>
            <a:off x="11094979" y="2685624"/>
            <a:ext cx="234316" cy="233162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55" name="ドーナツ 54"/>
          <p:cNvSpPr/>
          <p:nvPr/>
        </p:nvSpPr>
        <p:spPr>
          <a:xfrm>
            <a:off x="11095525" y="3098670"/>
            <a:ext cx="234316" cy="233162"/>
          </a:xfrm>
          <a:prstGeom prst="donut">
            <a:avLst>
              <a:gd name="adj" fmla="val 108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cxnSp>
        <p:nvCxnSpPr>
          <p:cNvPr id="56" name="直線矢印コネクタ 55"/>
          <p:cNvCxnSpPr>
            <a:stCxn id="41" idx="2"/>
            <a:endCxn id="52" idx="0"/>
          </p:cNvCxnSpPr>
          <p:nvPr/>
        </p:nvCxnSpPr>
        <p:spPr>
          <a:xfrm>
            <a:off x="9813577" y="1408916"/>
            <a:ext cx="1168480" cy="14650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>
            <a:stCxn id="42" idx="2"/>
            <a:endCxn id="54" idx="0"/>
          </p:cNvCxnSpPr>
          <p:nvPr/>
        </p:nvCxnSpPr>
        <p:spPr>
          <a:xfrm>
            <a:off x="11094979" y="944314"/>
            <a:ext cx="117158" cy="17413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>
            <a:stCxn id="49" idx="0"/>
            <a:endCxn id="51" idx="4"/>
          </p:cNvCxnSpPr>
          <p:nvPr/>
        </p:nvCxnSpPr>
        <p:spPr>
          <a:xfrm flipV="1">
            <a:off x="9535531" y="3061336"/>
            <a:ext cx="1159139" cy="14040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40" idx="0"/>
            <a:endCxn id="55" idx="4"/>
          </p:cNvCxnSpPr>
          <p:nvPr/>
        </p:nvCxnSpPr>
        <p:spPr>
          <a:xfrm flipV="1">
            <a:off x="10982058" y="3331832"/>
            <a:ext cx="230625" cy="18155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7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角丸四角形 34"/>
          <p:cNvSpPr/>
          <p:nvPr/>
        </p:nvSpPr>
        <p:spPr>
          <a:xfrm>
            <a:off x="6116418" y="2133600"/>
            <a:ext cx="2811537" cy="466040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0" r="4107"/>
          <a:stretch/>
        </p:blipFill>
        <p:spPr>
          <a:xfrm>
            <a:off x="6241021" y="4970575"/>
            <a:ext cx="2686934" cy="177349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4" y="3006263"/>
            <a:ext cx="1592883" cy="159288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r="6063"/>
          <a:stretch/>
        </p:blipFill>
        <p:spPr>
          <a:xfrm>
            <a:off x="511000" y="1964204"/>
            <a:ext cx="1276847" cy="143740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6195">
            <a:off x="6289683" y="5055435"/>
            <a:ext cx="1447878" cy="8746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281" y="2860928"/>
            <a:ext cx="1456520" cy="81837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67" y="3085459"/>
            <a:ext cx="1504981" cy="150498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897" y="2059282"/>
            <a:ext cx="1440955" cy="1440955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1949">
            <a:off x="6521298" y="2707406"/>
            <a:ext cx="2209590" cy="165506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9" t="13467" r="28599" b="11386"/>
          <a:stretch/>
        </p:blipFill>
        <p:spPr>
          <a:xfrm>
            <a:off x="7933227" y="5657457"/>
            <a:ext cx="762460" cy="875799"/>
          </a:xfrm>
          <a:prstGeom prst="rect">
            <a:avLst/>
          </a:prstGeom>
        </p:spPr>
      </p:pic>
      <p:sp>
        <p:nvSpPr>
          <p:cNvPr id="17" name="右矢印 16"/>
          <p:cNvSpPr/>
          <p:nvPr/>
        </p:nvSpPr>
        <p:spPr>
          <a:xfrm>
            <a:off x="4023050" y="3961901"/>
            <a:ext cx="1572964" cy="1197797"/>
          </a:xfrm>
          <a:prstGeom prst="rightArrow">
            <a:avLst>
              <a:gd name="adj1" fmla="val 45691"/>
              <a:gd name="adj2" fmla="val 354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690209" y="3289280"/>
            <a:ext cx="1718592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近距離</a:t>
            </a:r>
            <a:endParaRPr kumimoji="1" lang="ja-JP" alt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620277" y="5500441"/>
            <a:ext cx="1718592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遠</a:t>
            </a:r>
            <a:r>
              <a:rPr kumimoji="1" lang="ja-JP" alt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距離</a:t>
            </a:r>
            <a:endParaRPr kumimoji="1" lang="ja-JP" alt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340789" y="3350836"/>
            <a:ext cx="2590978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algn="ctr"/>
            <a:r>
              <a:rPr kumimoji="1" lang="ja-JP" altLang="en-US" sz="2400" b="1" spc="50" dirty="0" smtClean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070C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近接攻撃で破壊</a:t>
            </a:r>
            <a:endParaRPr kumimoji="1" lang="ja-JP" altLang="en-US" sz="2400" b="1" spc="50" dirty="0">
              <a:ln w="9525" cmpd="sng">
                <a:solidFill>
                  <a:schemeClr val="tx1"/>
                </a:solidFill>
                <a:prstDash val="solid"/>
              </a:ln>
              <a:solidFill>
                <a:srgbClr val="0070C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971594" y="4310973"/>
            <a:ext cx="3139610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アイテムに接触して</a:t>
            </a: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入手！</a:t>
            </a:r>
            <a:endParaRPr kumimoji="1" lang="ja-JP" alt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星 32 10"/>
          <p:cNvSpPr/>
          <p:nvPr/>
        </p:nvSpPr>
        <p:spPr>
          <a:xfrm>
            <a:off x="0" y="0"/>
            <a:ext cx="12192000" cy="1603769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>
          <a:xfrm>
            <a:off x="1682402" y="263264"/>
            <a:ext cx="8860344" cy="894577"/>
          </a:xfrm>
        </p:spPr>
        <p:txBody>
          <a:bodyPr anchor="ctr">
            <a:prstTxWarp prst="textArchDown">
              <a:avLst/>
            </a:prstTxWarp>
            <a:noAutofit/>
          </a:bodyPr>
          <a:lstStyle/>
          <a:p>
            <a:pPr algn="ctr"/>
            <a:r>
              <a:rPr kumimoji="1"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ステージを探索し、武器を見つけろ！</a:t>
            </a:r>
            <a:endParaRPr kumimoji="1" lang="ja-JP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265135" y="211035"/>
            <a:ext cx="3661729" cy="644562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 sz="36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ゲームの特徴１</a:t>
            </a:r>
            <a:endParaRPr kumimoji="1" lang="ja-JP" altLang="en-US" sz="3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6" t="8179" r="9588" b="8159"/>
          <a:stretch/>
        </p:blipFill>
        <p:spPr>
          <a:xfrm>
            <a:off x="1815968" y="4997128"/>
            <a:ext cx="1236133" cy="1303867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9" t="7990" r="25622" b="5807"/>
          <a:stretch/>
        </p:blipFill>
        <p:spPr>
          <a:xfrm>
            <a:off x="536457" y="4864055"/>
            <a:ext cx="956734" cy="1684866"/>
          </a:xfrm>
          <a:prstGeom prst="rect">
            <a:avLst/>
          </a:prstGeom>
        </p:spPr>
      </p:pic>
      <p:sp>
        <p:nvSpPr>
          <p:cNvPr id="31" name="乗算 30"/>
          <p:cNvSpPr/>
          <p:nvPr/>
        </p:nvSpPr>
        <p:spPr>
          <a:xfrm>
            <a:off x="12299424" y="3219233"/>
            <a:ext cx="2111908" cy="2025469"/>
          </a:xfrm>
          <a:prstGeom prst="mathMultiply">
            <a:avLst>
              <a:gd name="adj1" fmla="val 115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261163" y="2919947"/>
            <a:ext cx="2705516" cy="132343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取得後、新た</a:t>
            </a:r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　　　　　　　　近</a:t>
            </a:r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距離武器</a:t>
            </a:r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が　　　　　　　　　手</a:t>
            </a:r>
            <a:r>
              <a:rPr kumimoji="1" lang="ja-JP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に入るまでそのまま　　　　装備し続ける。</a:t>
            </a:r>
            <a:endParaRPr kumimoji="1" lang="en-US" altLang="ja-JP" sz="2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3" name="曲線コネクタ 22"/>
          <p:cNvCxnSpPr/>
          <p:nvPr/>
        </p:nvCxnSpPr>
        <p:spPr>
          <a:xfrm flipV="1">
            <a:off x="12365537" y="2568505"/>
            <a:ext cx="2142091" cy="93173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9307210" y="5131108"/>
            <a:ext cx="2884789" cy="132343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残弾数に限りがあり、　　　　　　使い切ると自動的に消滅する。</a:t>
            </a:r>
            <a:endParaRPr lang="en-US" altLang="ja-JP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また近距離と同じく新たな　　　遠距離武器の取得で　　　　　　持ち替えて取得する。</a:t>
            </a:r>
            <a:endParaRPr kumimoji="1" lang="ja-JP" alt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曲線コネクタ 32"/>
          <p:cNvCxnSpPr/>
          <p:nvPr/>
        </p:nvCxnSpPr>
        <p:spPr>
          <a:xfrm flipV="1">
            <a:off x="12283039" y="3462377"/>
            <a:ext cx="2057144" cy="725894"/>
          </a:xfrm>
          <a:prstGeom prst="curvedConnector4">
            <a:avLst>
              <a:gd name="adj1" fmla="val 14433"/>
              <a:gd name="adj2" fmla="val 1314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ドーナツ 80"/>
          <p:cNvSpPr/>
          <p:nvPr/>
        </p:nvSpPr>
        <p:spPr>
          <a:xfrm>
            <a:off x="1034255" y="2506803"/>
            <a:ext cx="1484241" cy="1455098"/>
          </a:xfrm>
          <a:prstGeom prst="donut">
            <a:avLst>
              <a:gd name="adj" fmla="val 21962"/>
            </a:avLst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6112574" y="1922028"/>
            <a:ext cx="2812787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アイテムは出現してから　　　一定時間経過する</a:t>
            </a:r>
            <a:r>
              <a:rPr kumimoji="1" lang="ja-JP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と消滅</a:t>
            </a:r>
            <a:r>
              <a:rPr kumimoji="1" lang="ja-JP" altLang="en-US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する。</a:t>
            </a:r>
            <a:endParaRPr kumimoji="1" lang="en-US" altLang="ja-JP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乗算 40"/>
          <p:cNvSpPr/>
          <p:nvPr/>
        </p:nvSpPr>
        <p:spPr>
          <a:xfrm>
            <a:off x="636492" y="4574657"/>
            <a:ext cx="2183565" cy="2126987"/>
          </a:xfrm>
          <a:prstGeom prst="mathMultiply">
            <a:avLst>
              <a:gd name="adj1" fmla="val 115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9953" y="4359883"/>
            <a:ext cx="3561971" cy="461665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ステージ内のオブジェクト</a:t>
            </a:r>
            <a:endParaRPr kumimoji="1" lang="ja-JP" alt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10625" y="5382631"/>
            <a:ext cx="2323071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破壊できない</a:t>
            </a:r>
            <a:endParaRPr kumimoji="1" lang="ja-JP" alt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51019" y="3025021"/>
            <a:ext cx="166689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破壊できる</a:t>
            </a:r>
            <a:endParaRPr kumimoji="1" lang="ja-JP" alt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37" name="直線矢印コネクタ 36"/>
          <p:cNvCxnSpPr>
            <a:stCxn id="19" idx="3"/>
            <a:endCxn id="4" idx="1"/>
          </p:cNvCxnSpPr>
          <p:nvPr/>
        </p:nvCxnSpPr>
        <p:spPr>
          <a:xfrm flipV="1">
            <a:off x="8408801" y="3581667"/>
            <a:ext cx="85236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>
            <a:stCxn id="20" idx="3"/>
            <a:endCxn id="32" idx="1"/>
          </p:cNvCxnSpPr>
          <p:nvPr/>
        </p:nvCxnSpPr>
        <p:spPr>
          <a:xfrm flipV="1">
            <a:off x="8338869" y="5792828"/>
            <a:ext cx="968341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171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356491" y="2414465"/>
            <a:ext cx="1560042" cy="1615441"/>
            <a:chOff x="715979" y="2028784"/>
            <a:chExt cx="1560042" cy="1615441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27" t="12991" r="22584" b="11631"/>
            <a:stretch/>
          </p:blipFill>
          <p:spPr>
            <a:xfrm flipH="1">
              <a:off x="945662" y="2028784"/>
              <a:ext cx="1150620" cy="1615441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715979" y="2529654"/>
              <a:ext cx="1560042" cy="46166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ジャンプ型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4423507" y="2590008"/>
            <a:ext cx="1600118" cy="1264357"/>
            <a:chOff x="5292853" y="2286906"/>
            <a:chExt cx="1600118" cy="1264357"/>
          </a:xfrm>
        </p:grpSpPr>
        <p:pic>
          <p:nvPicPr>
            <p:cNvPr id="17" name="図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8" t="19640" r="18395" b="21364"/>
            <a:stretch/>
          </p:blipFill>
          <p:spPr>
            <a:xfrm>
              <a:off x="5480297" y="2286906"/>
              <a:ext cx="1332090" cy="1264357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5292853" y="2706716"/>
              <a:ext cx="1600118" cy="461665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b="1" dirty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バランス</a:t>
              </a:r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8519690" y="2673581"/>
            <a:ext cx="1556836" cy="1097208"/>
            <a:chOff x="4937510" y="2234911"/>
            <a:chExt cx="1556836" cy="1097208"/>
          </a:xfrm>
        </p:grpSpPr>
        <p:pic>
          <p:nvPicPr>
            <p:cNvPr id="15" name="図 14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1" t="19423" r="13259" b="19896"/>
            <a:stretch/>
          </p:blipFill>
          <p:spPr>
            <a:xfrm>
              <a:off x="5093743" y="2234911"/>
              <a:ext cx="1315792" cy="1097208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4937510" y="2536116"/>
              <a:ext cx="1556836" cy="461665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スピード</a:t>
              </a:r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992402" y="884652"/>
            <a:ext cx="8397240" cy="666733"/>
          </a:xfrm>
          <a:solidFill>
            <a:srgbClr val="00B0F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/>
            <a:r>
              <a:rPr kumimoji="1" lang="ja-JP" alt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キャラクターごとの能力を把握しよう！</a:t>
            </a:r>
            <a:endParaRPr kumimoji="1" lang="ja-JP" alt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752005"/>
              </p:ext>
            </p:extLst>
          </p:nvPr>
        </p:nvGraphicFramePr>
        <p:xfrm>
          <a:off x="4437289" y="3854365"/>
          <a:ext cx="3317422" cy="2782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2513868"/>
              </p:ext>
            </p:extLst>
          </p:nvPr>
        </p:nvGraphicFramePr>
        <p:xfrm>
          <a:off x="8518087" y="3854365"/>
          <a:ext cx="3317422" cy="2782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グラフ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3694347"/>
              </p:ext>
            </p:extLst>
          </p:nvPr>
        </p:nvGraphicFramePr>
        <p:xfrm>
          <a:off x="356491" y="3854365"/>
          <a:ext cx="3317422" cy="2782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 rot="20877615">
            <a:off x="111508" y="383794"/>
            <a:ext cx="3661729" cy="644562"/>
          </a:xfrm>
        </p:spPr>
        <p:txBody>
          <a:bodyPr anchor="ctr">
            <a:normAutofit fontScale="90000"/>
          </a:bodyPr>
          <a:lstStyle/>
          <a:p>
            <a:pPr algn="ctr"/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ゲームの</a:t>
            </a:r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特徴２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 rot="954632">
            <a:off x="1541802" y="2280525"/>
            <a:ext cx="2287806" cy="646331"/>
          </a:xfrm>
          <a:prstGeom prst="rect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b="1" dirty="0" smtClean="0"/>
              <a:t>高いジャンプ力の分、</a:t>
            </a:r>
            <a:endParaRPr kumimoji="1" lang="en-US" altLang="ja-JP" b="1" dirty="0" smtClean="0"/>
          </a:p>
          <a:p>
            <a:pPr algn="r"/>
            <a:r>
              <a:rPr kumimoji="1" lang="ja-JP" altLang="en-US" b="1" dirty="0" smtClean="0"/>
              <a:t>体力と移動力が低い</a:t>
            </a:r>
            <a:endParaRPr kumimoji="1" lang="en-US" altLang="ja-JP" b="1" dirty="0" smtClean="0"/>
          </a:p>
        </p:txBody>
      </p:sp>
      <p:sp>
        <p:nvSpPr>
          <p:cNvPr id="20" name="テキスト ボックス 19"/>
          <p:cNvSpPr txBox="1"/>
          <p:nvPr/>
        </p:nvSpPr>
        <p:spPr>
          <a:xfrm rot="1095301">
            <a:off x="9541526" y="2278928"/>
            <a:ext cx="2544286" cy="646331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b="1" dirty="0" smtClean="0"/>
              <a:t>高い移動力の分、</a:t>
            </a:r>
            <a:endParaRPr kumimoji="1" lang="en-US" altLang="ja-JP" b="1" dirty="0" smtClean="0"/>
          </a:p>
          <a:p>
            <a:pPr algn="r"/>
            <a:r>
              <a:rPr kumimoji="1" lang="ja-JP" altLang="en-US" b="1" dirty="0" smtClean="0"/>
              <a:t>体力とジャンプ力が低い</a:t>
            </a:r>
            <a:endParaRPr kumimoji="1" lang="en-US" altLang="ja-JP" b="1" dirty="0" smtClean="0"/>
          </a:p>
        </p:txBody>
      </p:sp>
      <p:sp>
        <p:nvSpPr>
          <p:cNvPr id="21" name="テキスト ボックス 20"/>
          <p:cNvSpPr txBox="1"/>
          <p:nvPr/>
        </p:nvSpPr>
        <p:spPr>
          <a:xfrm rot="1061676">
            <a:off x="5021640" y="2501500"/>
            <a:ext cx="2770310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ja-JP" altLang="en-US" b="1" dirty="0" smtClean="0"/>
              <a:t>平均的なステータスを持つ</a:t>
            </a:r>
            <a:endParaRPr kumimoji="1"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49999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/>
          <p:cNvGrpSpPr/>
          <p:nvPr/>
        </p:nvGrpSpPr>
        <p:grpSpPr>
          <a:xfrm>
            <a:off x="5377722" y="2063216"/>
            <a:ext cx="1556836" cy="1097208"/>
            <a:chOff x="4937510" y="2234911"/>
            <a:chExt cx="1556836" cy="1097208"/>
          </a:xfrm>
        </p:grpSpPr>
        <p:pic>
          <p:nvPicPr>
            <p:cNvPr id="12" name="図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71" t="19423" r="13259" b="19896"/>
            <a:stretch/>
          </p:blipFill>
          <p:spPr>
            <a:xfrm>
              <a:off x="5093743" y="2234911"/>
              <a:ext cx="1315792" cy="1097208"/>
            </a:xfrm>
            <a:prstGeom prst="rect">
              <a:avLst/>
            </a:prstGeom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4937510" y="2536116"/>
              <a:ext cx="1556836" cy="461665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スピード</a:t>
              </a:r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grpSp>
        <p:nvGrpSpPr>
          <p:cNvPr id="19" name="グループ化 18"/>
          <p:cNvGrpSpPr/>
          <p:nvPr/>
        </p:nvGrpSpPr>
        <p:grpSpPr>
          <a:xfrm>
            <a:off x="5437252" y="3828266"/>
            <a:ext cx="1679857" cy="1688879"/>
            <a:chOff x="715979" y="2028784"/>
            <a:chExt cx="1560042" cy="1615441"/>
          </a:xfrm>
        </p:grpSpPr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27" t="12991" r="22584" b="11631"/>
            <a:stretch/>
          </p:blipFill>
          <p:spPr>
            <a:xfrm flipH="1">
              <a:off x="945662" y="2028784"/>
              <a:ext cx="1150620" cy="1615441"/>
            </a:xfrm>
            <a:prstGeom prst="rect">
              <a:avLst/>
            </a:prstGeom>
          </p:spPr>
        </p:pic>
        <p:sp>
          <p:nvSpPr>
            <p:cNvPr id="21" name="テキスト ボックス 20"/>
            <p:cNvSpPr txBox="1"/>
            <p:nvPr/>
          </p:nvSpPr>
          <p:spPr>
            <a:xfrm>
              <a:off x="715979" y="2529654"/>
              <a:ext cx="1560042" cy="461665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400" b="1" dirty="0" smtClean="0">
                  <a:ln w="12700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pattFill prst="narHorz">
                    <a:fgClr>
                      <a:schemeClr val="accent3"/>
                    </a:fgClr>
                    <a:bgClr>
                      <a:schemeClr val="accent3">
                        <a:lumMod val="40000"/>
                        <a:lumOff val="60000"/>
                      </a:schemeClr>
                    </a:bgClr>
                  </a:pattFill>
                  <a:effectLst>
                    <a:innerShdw blurRad="177800">
                      <a:schemeClr val="accent3">
                        <a:lumMod val="50000"/>
                      </a:schemeClr>
                    </a:innerShdw>
                  </a:effectLst>
                </a:rPr>
                <a:t>ジャンプ型</a:t>
              </a:r>
              <a:endParaRPr kumimoji="1" lang="ja-JP" alt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71587">
            <a:off x="8690309" y="2706396"/>
            <a:ext cx="912108" cy="908054"/>
          </a:xfrm>
          <a:prstGeom prst="rect">
            <a:avLst/>
          </a:prstGeom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80068" y="1062948"/>
            <a:ext cx="9804400" cy="68679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kumimoji="1" lang="ja-JP" alt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キャラクター・ステージの特性に応じて、手にする武器を選べ！</a:t>
            </a:r>
            <a:endParaRPr kumimoji="1" lang="ja-JP" altLang="en-US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99" y="4587234"/>
            <a:ext cx="1859611" cy="137691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t="1860"/>
          <a:stretch/>
        </p:blipFill>
        <p:spPr>
          <a:xfrm>
            <a:off x="1219444" y="2392702"/>
            <a:ext cx="1856466" cy="145238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1"/>
          <a:stretch/>
        </p:blipFill>
        <p:spPr>
          <a:xfrm>
            <a:off x="12862730" y="4191942"/>
            <a:ext cx="1823105" cy="1349279"/>
          </a:xfrm>
          <a:prstGeom prst="rect">
            <a:avLst/>
          </a:prstGeom>
        </p:spPr>
      </p:pic>
      <p:sp>
        <p:nvSpPr>
          <p:cNvPr id="7" name="角丸四角形吹き出し 6"/>
          <p:cNvSpPr/>
          <p:nvPr/>
        </p:nvSpPr>
        <p:spPr>
          <a:xfrm>
            <a:off x="244036" y="4026402"/>
            <a:ext cx="1468260" cy="1089973"/>
          </a:xfrm>
          <a:prstGeom prst="wedgeRoundRectCallout">
            <a:avLst>
              <a:gd name="adj1" fmla="val 64115"/>
              <a:gd name="adj2" fmla="val 48944"/>
              <a:gd name="adj3" fmla="val 16667"/>
            </a:avLst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入り組んだ　地形の　　　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kumimoji="1"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市街地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248484" y="1960931"/>
            <a:ext cx="2010678" cy="708836"/>
          </a:xfrm>
          <a:prstGeom prst="wedgeRoundRectCallout">
            <a:avLst>
              <a:gd name="adj1" fmla="val 31064"/>
              <a:gd name="adj2" fmla="val 88179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障害物</a:t>
            </a:r>
            <a:r>
              <a:rPr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の少ない</a:t>
            </a:r>
            <a:r>
              <a:rPr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荒野</a:t>
            </a:r>
            <a:r>
              <a:rPr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角丸四角形吹き出し 8"/>
          <p:cNvSpPr/>
          <p:nvPr/>
        </p:nvSpPr>
        <p:spPr>
          <a:xfrm rot="20932792">
            <a:off x="12896471" y="4516159"/>
            <a:ext cx="1934846" cy="656080"/>
          </a:xfrm>
          <a:prstGeom prst="wedgeRoundRectCallout">
            <a:avLst>
              <a:gd name="adj1" fmla="val -10049"/>
              <a:gd name="adj2" fmla="val 94650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木々の生い茂る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「</a:t>
            </a:r>
            <a:r>
              <a:rPr kumimoji="1" lang="ja-JP" altLang="en-US" b="1" dirty="0" smtClean="0">
                <a:ln w="317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森林</a:t>
            </a:r>
            <a:r>
              <a:rPr kumimoji="1" lang="ja-JP" altLang="en-US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」</a:t>
            </a:r>
            <a:endParaRPr kumimoji="1" lang="ja-JP" altLang="en-US" b="1" dirty="0">
              <a:ln w="9525">
                <a:solidFill>
                  <a:schemeClr val="tx1"/>
                </a:solidFill>
                <a:prstDash val="solid"/>
              </a:ln>
              <a:solidFill>
                <a:srgbClr val="00B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603" y="2344503"/>
            <a:ext cx="2561055" cy="143419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276">
            <a:off x="7298143" y="2622994"/>
            <a:ext cx="1123186" cy="678472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5279665" y="2751924"/>
            <a:ext cx="6862201" cy="70788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空間が開けており、スピード型が機動力をより活かせる</a:t>
            </a:r>
            <a:endParaRPr kumimoji="1" lang="en-US" altLang="ja-JP" sz="20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射線が確保しやすく、遠距離攻撃がより有効に！</a:t>
            </a:r>
            <a:endParaRPr kumimoji="1" lang="ja-JP" alt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7" name="アーチ 16"/>
          <p:cNvSpPr/>
          <p:nvPr/>
        </p:nvSpPr>
        <p:spPr>
          <a:xfrm rot="5400000">
            <a:off x="10761302" y="3296126"/>
            <a:ext cx="4062523" cy="610120"/>
          </a:xfrm>
          <a:prstGeom prst="blockArc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加算 17"/>
          <p:cNvSpPr/>
          <p:nvPr/>
        </p:nvSpPr>
        <p:spPr>
          <a:xfrm>
            <a:off x="12847803" y="3027420"/>
            <a:ext cx="561741" cy="618758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5668">
            <a:off x="9664782" y="4731818"/>
            <a:ext cx="1601581" cy="899885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2313">
            <a:off x="7573365" y="4318762"/>
            <a:ext cx="2064525" cy="1546401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5312354" y="4705350"/>
            <a:ext cx="5160913" cy="13234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ステージの高低差が激しくジャンプ型が　　　　　　　　　　対戦の主導権を握ることができる</a:t>
            </a:r>
            <a:endParaRPr kumimoji="1" lang="en-US" altLang="ja-JP" sz="20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sz="2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障害物が多くて遠距離攻撃が届きにくく、　　　　　　　　　近距離攻撃が戦いやすい</a:t>
            </a:r>
            <a:endParaRPr kumimoji="1" lang="ja-JP" altLang="en-US" sz="20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加算 24"/>
          <p:cNvSpPr/>
          <p:nvPr/>
        </p:nvSpPr>
        <p:spPr>
          <a:xfrm>
            <a:off x="12659555" y="3374671"/>
            <a:ext cx="561741" cy="618758"/>
          </a:xfrm>
          <a:prstGeom prst="mathPlus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アーチ 25"/>
          <p:cNvSpPr/>
          <p:nvPr/>
        </p:nvSpPr>
        <p:spPr>
          <a:xfrm rot="16200000">
            <a:off x="10829230" y="3238006"/>
            <a:ext cx="4062523" cy="610120"/>
          </a:xfrm>
          <a:prstGeom prst="blockArc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等号 26"/>
          <p:cNvSpPr/>
          <p:nvPr/>
        </p:nvSpPr>
        <p:spPr>
          <a:xfrm>
            <a:off x="12243511" y="4278729"/>
            <a:ext cx="679676" cy="5730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等号 27"/>
          <p:cNvSpPr/>
          <p:nvPr/>
        </p:nvSpPr>
        <p:spPr>
          <a:xfrm>
            <a:off x="12330730" y="4857331"/>
            <a:ext cx="679676" cy="57309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タイトル 1"/>
          <p:cNvSpPr>
            <a:spLocks noGrp="1"/>
          </p:cNvSpPr>
          <p:nvPr>
            <p:ph type="title"/>
          </p:nvPr>
        </p:nvSpPr>
        <p:spPr>
          <a:xfrm rot="20877615">
            <a:off x="111508" y="383794"/>
            <a:ext cx="3661729" cy="644562"/>
          </a:xfrm>
        </p:spPr>
        <p:txBody>
          <a:bodyPr anchor="ctr">
            <a:normAutofit fontScale="90000"/>
          </a:bodyPr>
          <a:lstStyle/>
          <a:p>
            <a:pPr algn="ctr"/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ゲームの</a:t>
            </a:r>
            <a:r>
              <a:rPr kumimoji="1" lang="ja-JP" altLang="en-US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特徴３</a:t>
            </a:r>
            <a:endParaRPr kumimoji="1" lang="ja-JP" altLang="en-US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" name="右矢印 1"/>
          <p:cNvSpPr/>
          <p:nvPr/>
        </p:nvSpPr>
        <p:spPr>
          <a:xfrm>
            <a:off x="3558243" y="2414567"/>
            <a:ext cx="1653494" cy="1389285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右矢印 29"/>
          <p:cNvSpPr/>
          <p:nvPr/>
        </p:nvSpPr>
        <p:spPr>
          <a:xfrm>
            <a:off x="3552177" y="4636472"/>
            <a:ext cx="1659560" cy="1389285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61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7" r="1122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431724" y="215154"/>
            <a:ext cx="9328552" cy="1317812"/>
          </a:xfr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kumimoji="1" lang="ja-JP" alt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セールスポイント</a:t>
            </a:r>
            <a:endParaRPr kumimoji="1" lang="ja-JP" alt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星 24 5"/>
          <p:cNvSpPr/>
          <p:nvPr/>
        </p:nvSpPr>
        <p:spPr>
          <a:xfrm>
            <a:off x="206135" y="1642164"/>
            <a:ext cx="5764359" cy="5027577"/>
          </a:xfrm>
          <a:prstGeom prst="star24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星 24 6"/>
          <p:cNvSpPr/>
          <p:nvPr/>
        </p:nvSpPr>
        <p:spPr>
          <a:xfrm>
            <a:off x="6176629" y="1748121"/>
            <a:ext cx="5941681" cy="4921620"/>
          </a:xfrm>
          <a:prstGeom prst="star24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 rot="20852964">
            <a:off x="-116158" y="3239210"/>
            <a:ext cx="6408942" cy="1578864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ja-JP" alt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戦況</a:t>
            </a:r>
            <a:r>
              <a:rPr lang="ja-JP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に</a:t>
            </a:r>
            <a:r>
              <a:rPr lang="ja-JP" alt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応じて</a:t>
            </a:r>
            <a:r>
              <a:rPr lang="ja-JP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武器を</a:t>
            </a:r>
            <a:r>
              <a:rPr lang="ja-JP" alt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選べ！</a:t>
            </a:r>
            <a:endParaRPr lang="en-US" altLang="ja-JP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>
              <a:lnSpc>
                <a:spcPct val="100000"/>
              </a:lnSpc>
            </a:pPr>
            <a:r>
              <a:rPr lang="ja-JP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判断力</a:t>
            </a:r>
            <a:r>
              <a:rPr lang="ja-JP" alt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が勝利のカギ</a:t>
            </a:r>
            <a:r>
              <a:rPr lang="ja-JP" altLang="en-US" sz="32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だ！</a:t>
            </a:r>
            <a:endParaRPr lang="ja-JP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" name="正方形/長方形 3"/>
          <p:cNvSpPr/>
          <p:nvPr/>
        </p:nvSpPr>
        <p:spPr>
          <a:xfrm rot="841489">
            <a:off x="6505121" y="3385327"/>
            <a:ext cx="5284706" cy="1541250"/>
          </a:xfrm>
          <a:prstGeom prst="rect">
            <a:avLst/>
          </a:prstGeom>
          <a:noFill/>
          <a:ln>
            <a:noFill/>
          </a:ln>
        </p:spPr>
        <p:txBody>
          <a:bodyPr wrap="none" lIns="63305" tIns="31652" rIns="63305" bIns="31652" anchor="ctr">
            <a:spAutoFit/>
          </a:bodyPr>
          <a:lstStyle/>
          <a:p>
            <a:pPr algn="ctr"/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武器は何が出るかわからない</a:t>
            </a:r>
            <a:endParaRPr lang="en-US" altLang="ja-JP" sz="32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リアル</a:t>
            </a:r>
            <a:r>
              <a:rPr lang="ja-JP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な</a:t>
            </a:r>
            <a:r>
              <a:rPr lang="ja-JP" altLang="en-US" sz="32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緊張感</a:t>
            </a:r>
            <a:r>
              <a:rPr lang="ja-JP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を</a:t>
            </a:r>
            <a:endParaRPr lang="en-US" altLang="ja-JP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味わうこと</a:t>
            </a:r>
            <a:r>
              <a:rPr lang="ja-JP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が</a:t>
            </a:r>
            <a:r>
              <a:rPr lang="ja-JP" altLang="en-US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できる！</a:t>
            </a:r>
            <a:endParaRPr lang="ja-JP" altLang="en-US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9" t="5240" r="25196"/>
          <a:stretch/>
        </p:blipFill>
        <p:spPr>
          <a:xfrm rot="1567606">
            <a:off x="9992582" y="430396"/>
            <a:ext cx="603137" cy="887326"/>
          </a:xfrm>
          <a:prstGeom prst="rect">
            <a:avLst/>
          </a:prstGeom>
        </p:spPr>
      </p:pic>
      <p:sp>
        <p:nvSpPr>
          <p:cNvPr id="9" name="星 4 8"/>
          <p:cNvSpPr/>
          <p:nvPr/>
        </p:nvSpPr>
        <p:spPr>
          <a:xfrm>
            <a:off x="10680670" y="233732"/>
            <a:ext cx="581204" cy="713504"/>
          </a:xfrm>
          <a:prstGeom prst="star4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43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958</TotalTime>
  <Words>312</Words>
  <Application>Microsoft Office PowerPoint</Application>
  <PresentationFormat>ワイド画面</PresentationFormat>
  <Paragraphs>78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5" baseType="lpstr">
      <vt:lpstr>HGP創英角ﾎﾟｯﾌﾟ体</vt:lpstr>
      <vt:lpstr>ＭＳ Ｐゴシック</vt:lpstr>
      <vt:lpstr>游ゴシック</vt:lpstr>
      <vt:lpstr>Arial</vt:lpstr>
      <vt:lpstr>Calibri</vt:lpstr>
      <vt:lpstr>Calibri Light</vt:lpstr>
      <vt:lpstr>レトロスペクト</vt:lpstr>
      <vt:lpstr>メンバー　 堀合 稀    小関 優斗    DANG HUNG NGUYEN    三浦 優大    髙橋勝太</vt:lpstr>
      <vt:lpstr>ゲームコンセプト</vt:lpstr>
      <vt:lpstr>ゲーム概要</vt:lpstr>
      <vt:lpstr>ゲーム画面イメージ</vt:lpstr>
      <vt:lpstr>ゲームの特徴１</vt:lpstr>
      <vt:lpstr>ゲームの特徴２</vt:lpstr>
      <vt:lpstr>ゲームの特徴３</vt:lpstr>
      <vt:lpstr>セールスポイント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student</dc:creator>
  <cp:lastModifiedBy>student</cp:lastModifiedBy>
  <cp:revision>61</cp:revision>
  <dcterms:created xsi:type="dcterms:W3CDTF">2020-12-17T23:45:25Z</dcterms:created>
  <dcterms:modified xsi:type="dcterms:W3CDTF">2020-12-24T02:20:37Z</dcterms:modified>
</cp:coreProperties>
</file>